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sldIdLst>
    <p:sldId id="259" r:id="rId2"/>
    <p:sldId id="260" r:id="rId3"/>
  </p:sldIdLst>
  <p:sldSz cx="9144000" cy="6858000" type="letter"/>
  <p:notesSz cx="6858000" cy="9144000"/>
  <p:defaultTextStyle>
    <a:defPPr>
      <a:defRPr lang="en-US"/>
    </a:defPPr>
    <a:lvl1pPr marL="0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8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7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4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4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3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2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0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8" algn="l" defTabSz="4571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DEDEDE"/>
    <a:srgbClr val="414141"/>
    <a:srgbClr val="EB8B0B"/>
    <a:srgbClr val="535570"/>
    <a:srgbClr val="015DAD"/>
    <a:srgbClr val="009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493" autoAdjust="0"/>
    <p:restoredTop sz="95101" autoAdjust="0"/>
  </p:normalViewPr>
  <p:slideViewPr>
    <p:cSldViewPr snapToGrid="0">
      <p:cViewPr varScale="1">
        <p:scale>
          <a:sx n="125" d="100"/>
          <a:sy n="125" d="100"/>
        </p:scale>
        <p:origin x="18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12351" y="457200"/>
            <a:ext cx="2743200" cy="205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46888" y="457200"/>
            <a:ext cx="3470870" cy="78566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571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7" rtl="0" eaLnBrk="1" latinLnBrk="0" hangingPunct="1">
      <a:defRPr sz="1500" b="0" i="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118" algn="l" defTabSz="914237" rtl="0" eaLnBrk="1" latinLnBrk="0" hangingPunct="1">
      <a:defRPr sz="1300" b="0" i="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237" algn="l" defTabSz="914237" rtl="0" eaLnBrk="1" latinLnBrk="0" hangingPunct="1">
      <a:defRPr sz="1300" b="0" i="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354" algn="l" defTabSz="914237" rtl="0" eaLnBrk="1" latinLnBrk="0" hangingPunct="1">
      <a:defRPr sz="1300" b="0" i="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474" algn="l" defTabSz="914237" rtl="0" eaLnBrk="1" latinLnBrk="0" hangingPunct="1">
      <a:defRPr sz="1300" b="0" i="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5593" algn="l" defTabSz="9142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12" algn="l" defTabSz="9142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30" algn="l" defTabSz="9142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48" algn="l" defTabSz="9142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4297363" y="457200"/>
            <a:ext cx="2744787" cy="2057400"/>
          </a:xfrm>
        </p:spPr>
      </p:sp>
    </p:spTree>
    <p:extLst>
      <p:ext uri="{BB962C8B-B14F-4D97-AF65-F5344CB8AC3E}">
        <p14:creationId xmlns:p14="http://schemas.microsoft.com/office/powerpoint/2010/main" val="121015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746150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500" b="0" i="0">
                <a:solidFill>
                  <a:srgbClr val="015DAD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7461504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 i="0">
                <a:solidFill>
                  <a:srgbClr val="535570"/>
                </a:solidFill>
                <a:latin typeface="Trebuchet MS" panose="020B0603020202020204" pitchFamily="34" charset="0"/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6035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0" y="365129"/>
            <a:ext cx="7461504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250" y="1825628"/>
            <a:ext cx="7461504" cy="405396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55533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9" y="365129"/>
            <a:ext cx="1759077" cy="5523611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252" y="365129"/>
            <a:ext cx="5588127" cy="55236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4736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0" y="365129"/>
            <a:ext cx="7461504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50" y="1825631"/>
            <a:ext cx="7461504" cy="40631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6522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0" y="365126"/>
            <a:ext cx="7461504" cy="9692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50" y="1463041"/>
            <a:ext cx="7461504" cy="44256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0662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0" y="365129"/>
            <a:ext cx="7461504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248" y="1825629"/>
            <a:ext cx="3673602" cy="41088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9"/>
            <a:ext cx="3673602" cy="41088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6203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0" y="365129"/>
            <a:ext cx="7461504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165"/>
            <a:ext cx="3656934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5081"/>
            <a:ext cx="3656934" cy="33928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5"/>
            <a:ext cx="36736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81"/>
            <a:ext cx="3673602" cy="33928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5337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0" y="365129"/>
            <a:ext cx="7461504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87812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82234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0"/>
            <a:ext cx="2737771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5" y="987432"/>
            <a:ext cx="441536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400"/>
            <a:ext cx="2737771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655999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0"/>
            <a:ext cx="2737771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5" y="987432"/>
            <a:ext cx="4415361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400"/>
            <a:ext cx="2737771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1988206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>
            <a:extLst>
              <a:ext uri="{FF2B5EF4-FFF2-40B4-BE49-F238E27FC236}">
                <a16:creationId xmlns:a16="http://schemas.microsoft.com/office/drawing/2014/main" id="{B67B7DB0-EE19-493E-B853-60D9CD314D0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23125" y="0"/>
            <a:ext cx="1920875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96614FBC-5B7F-4D0E-B6A6-36A763B344C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41375" y="365125"/>
            <a:ext cx="746125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1028" name="Picture 11">
            <a:extLst>
              <a:ext uri="{FF2B5EF4-FFF2-40B4-BE49-F238E27FC236}">
                <a16:creationId xmlns:a16="http://schemas.microsoft.com/office/drawing/2014/main" id="{D757E44D-352F-46A8-B2BD-F2785F8C69F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72213" y="6108700"/>
            <a:ext cx="26797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3A580145-DF03-47DA-9FD0-AEA17E3807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41375" y="1825625"/>
            <a:ext cx="7461250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1DEF2FC-92CD-412E-902F-B38728FDC5C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088" y="6427788"/>
            <a:ext cx="31242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1000" dirty="0">
                <a:solidFill>
                  <a:srgbClr val="535570"/>
                </a:solidFill>
                <a:latin typeface="Trebuchet MS" panose="020B0603020202020204" pitchFamily="34" charset="0"/>
              </a:rPr>
              <a:t>©2022 WOMEN Unlimited,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7865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15DAD"/>
          </a:solidFill>
          <a:latin typeface="Trebuchet MS" panose="020B060302020202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15DA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15DA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15DA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15DA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15DA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15DA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15DA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15DAD"/>
          </a:solidFill>
          <a:latin typeface="Trebuchet MS" pitchFamily="34" charset="0"/>
        </a:defRPr>
      </a:lvl9pPr>
    </p:titleStyle>
    <p:bodyStyle>
      <a:lvl1pPr marL="347663" indent="-347663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535570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338138" algn="l" rtl="0" eaLnBrk="0" fontAlgn="base" hangingPunct="0">
        <a:spcBef>
          <a:spcPts val="2400"/>
        </a:spcBef>
        <a:spcAft>
          <a:spcPct val="0"/>
        </a:spcAft>
        <a:buFont typeface="Trebuchet MS" panose="020B0603020202020204" pitchFamily="34" charset="0"/>
        <a:buChar char="−"/>
        <a:defRPr sz="2100" kern="1200">
          <a:solidFill>
            <a:srgbClr val="535570"/>
          </a:solidFill>
          <a:latin typeface="Trebuchet MS" panose="020B0603020202020204" pitchFamily="34" charset="0"/>
          <a:ea typeface="+mn-ea"/>
          <a:cs typeface="+mn-cs"/>
        </a:defRPr>
      </a:lvl2pPr>
      <a:lvl3pPr marL="1033463" indent="-347663" algn="l" rtl="0" eaLnBrk="0" fontAlgn="base" hangingPunct="0">
        <a:spcBef>
          <a:spcPts val="24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rgbClr val="535570"/>
          </a:solidFill>
          <a:latin typeface="Trebuchet MS" panose="020B0603020202020204" pitchFamily="34" charset="0"/>
          <a:ea typeface="+mn-ea"/>
          <a:cs typeface="+mn-cs"/>
        </a:defRPr>
      </a:lvl3pPr>
      <a:lvl4pPr marL="1371600" indent="-338138" algn="l" rtl="0" eaLnBrk="0" fontAlgn="base" hangingPunct="0">
        <a:spcBef>
          <a:spcPts val="2400"/>
        </a:spcBef>
        <a:spcAft>
          <a:spcPct val="0"/>
        </a:spcAft>
        <a:buFont typeface="Wingdings" panose="05000000000000000000" pitchFamily="2" charset="2"/>
        <a:buChar char="ü"/>
        <a:defRPr sz="1900" kern="1200">
          <a:solidFill>
            <a:srgbClr val="535570"/>
          </a:solidFill>
          <a:latin typeface="Trebuchet MS" panose="020B0603020202020204" pitchFamily="34" charset="0"/>
          <a:ea typeface="+mn-ea"/>
          <a:cs typeface="+mn-cs"/>
        </a:defRPr>
      </a:lvl4pPr>
      <a:lvl5pPr marL="1719263" indent="-347663" algn="l" rtl="0" eaLnBrk="0" fontAlgn="base" hangingPunct="0">
        <a:spcBef>
          <a:spcPts val="24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35570"/>
          </a:solidFill>
          <a:latin typeface="Trebuchet MS" panose="020B0603020202020204" pitchFamily="34" charset="0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101" y="2364747"/>
            <a:ext cx="857133" cy="950976"/>
          </a:xfrm>
          <a:prstGeom prst="rect">
            <a:avLst/>
          </a:prstGeom>
        </p:spPr>
      </p:pic>
      <p:pic>
        <p:nvPicPr>
          <p:cNvPr id="6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AE64C5D-E165-4449-9A1F-4C76130E1BE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564" y="1758834"/>
            <a:ext cx="2010139" cy="1211827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 bwMode="auto">
          <a:xfrm>
            <a:off x="93950" y="87277"/>
            <a:ext cx="1941776" cy="12224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15DAD"/>
                </a:solidFill>
                <a:latin typeface="Trebuchet MS" panose="020B0603020202020204" pitchFamily="34" charset="0"/>
                <a:ea typeface="Verdana" pitchFamily="34" charset="0"/>
                <a:cs typeface="Verdana" pitchFamily="34" charset="0"/>
                <a:sym typeface="Gill Sans Light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408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Gill Sans Light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408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Gill Sans Light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408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Gill Sans Light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408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Gill Sans Light"/>
              </a:defRPr>
            </a:lvl5pPr>
            <a:lvl6pPr marL="321457" algn="ctr" rtl="0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Gill Sans Light" pitchFamily="-32" charset="0"/>
                <a:ea typeface="ヒラギノ角ゴ ProN W3" pitchFamily="-32" charset="-128"/>
                <a:sym typeface="Gill Sans Light" pitchFamily="-32" charset="0"/>
              </a:defRPr>
            </a:lvl6pPr>
            <a:lvl7pPr marL="642915" algn="ctr" rtl="0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Gill Sans Light" pitchFamily="-32" charset="0"/>
                <a:ea typeface="ヒラギノ角ゴ ProN W3" pitchFamily="-32" charset="-128"/>
                <a:sym typeface="Gill Sans Light" pitchFamily="-32" charset="0"/>
              </a:defRPr>
            </a:lvl7pPr>
            <a:lvl8pPr marL="964372" algn="ctr" rtl="0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Gill Sans Light" pitchFamily="-32" charset="0"/>
                <a:ea typeface="ヒラギノ角ゴ ProN W3" pitchFamily="-32" charset="-128"/>
                <a:sym typeface="Gill Sans Light" pitchFamily="-32" charset="0"/>
              </a:defRPr>
            </a:lvl8pPr>
            <a:lvl9pPr marL="1285829" algn="ctr" rtl="0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Gill Sans Light" pitchFamily="-32" charset="0"/>
                <a:ea typeface="ヒラギノ角ゴ ProN W3" pitchFamily="-32" charset="-128"/>
                <a:sym typeface="Gill Sans Light" pitchFamily="-32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15DAD"/>
                </a:solidFill>
                <a:effectLst/>
                <a:uLnTx/>
                <a:uFillTx/>
                <a:latin typeface="Trebuchet MS" panose="020B0603020202020204" pitchFamily="34" charset="0"/>
                <a:ea typeface="Verdana" pitchFamily="34" charset="0"/>
                <a:sym typeface="Gill Sans Light"/>
              </a:rPr>
              <a:t>Your 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15DAD"/>
                </a:solidFill>
                <a:effectLst/>
                <a:uLnTx/>
                <a:uFillTx/>
                <a:latin typeface="Trebuchet MS" panose="020B0603020202020204" pitchFamily="34" charset="0"/>
                <a:ea typeface="Verdana" pitchFamily="34" charset="0"/>
                <a:sym typeface="Gill Sans Light"/>
              </a:rPr>
              <a:t>Risk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15DAD"/>
                </a:solidFill>
                <a:effectLst/>
                <a:uLnTx/>
                <a:uFillTx/>
                <a:latin typeface="Trebuchet MS" panose="020B0603020202020204" pitchFamily="34" charset="0"/>
                <a:ea typeface="Verdana" pitchFamily="34" charset="0"/>
                <a:sym typeface="Gill Sans Light"/>
              </a:rPr>
              <a:t>MAP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15DAD"/>
              </a:solidFill>
              <a:effectLst/>
              <a:uLnTx/>
              <a:uFillTx/>
              <a:latin typeface="Trebuchet MS" panose="020B0603020202020204" pitchFamily="34" charset="0"/>
              <a:ea typeface="Verdana" pitchFamily="34" charset="0"/>
              <a:sym typeface="Gill Sans Ligh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15DAD"/>
                </a:solidFill>
                <a:effectLst/>
                <a:uLnTx/>
                <a:uFillTx/>
                <a:latin typeface="Trebuchet MS" panose="020B0603020202020204" pitchFamily="34" charset="0"/>
                <a:ea typeface="Verdana" pitchFamily="34" charset="0"/>
                <a:sym typeface="Gill Sans Light"/>
              </a:rPr>
              <a:t>Peer Team #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14532" y="2703248"/>
            <a:ext cx="3621316" cy="3167021"/>
          </a:xfrm>
          <a:prstGeom prst="rect">
            <a:avLst/>
          </a:prstGeom>
          <a:noFill/>
        </p:spPr>
        <p:txBody>
          <a:bodyPr wrap="square" lIns="36576" tIns="36576" rIns="36576" bIns="36576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Key Steps: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481388" algn="r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 	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1206" y="4325969"/>
            <a:ext cx="3522358" cy="1905137"/>
          </a:xfrm>
          <a:prstGeom prst="rect">
            <a:avLst/>
          </a:prstGeom>
          <a:noFill/>
        </p:spPr>
        <p:txBody>
          <a:bodyPr wrap="square" lIns="36576" tIns="36576" rIns="36576" bIns="36576" rtlCol="0">
            <a:spAutoFit/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Stakeholders / Key Considerations: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7600" algn="r"/>
              </a:tabLst>
              <a:defRPr/>
            </a:pP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7600" algn="r"/>
              </a:tabLst>
              <a:defRPr/>
            </a:pP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7600" algn="r"/>
              </a:tabLst>
              <a:defRPr/>
            </a:pP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7600" algn="r"/>
              </a:tabLst>
              <a:defRPr/>
            </a:pP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7600" algn="r"/>
              </a:tabLst>
              <a:defRPr/>
            </a:pP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7600" algn="r"/>
              </a:tabLst>
              <a:defRPr/>
            </a:pP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7600" algn="r"/>
              </a:tabLst>
              <a:defRPr/>
            </a:pP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</p:txBody>
      </p:sp>
      <p:pic>
        <p:nvPicPr>
          <p:cNvPr id="32" name="Picture 2" descr="https://pnwleaders.files.wordpress.com/2008/08/shutterstock_1234035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04" t="4284"/>
          <a:stretch/>
        </p:blipFill>
        <p:spPr bwMode="auto">
          <a:xfrm>
            <a:off x="2285138" y="915862"/>
            <a:ext cx="1244446" cy="122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3240155" y="1205249"/>
            <a:ext cx="3408565" cy="904863"/>
          </a:xfrm>
          <a:prstGeom prst="rect">
            <a:avLst/>
          </a:prstGeom>
          <a:noFill/>
        </p:spPr>
        <p:txBody>
          <a:bodyPr wrap="square" lIns="36576" tIns="36576" rIns="36576" bIns="36576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Your Approved Strategic Opportunity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________________________</a:t>
            </a:r>
          </a:p>
        </p:txBody>
      </p:sp>
      <p:pic>
        <p:nvPicPr>
          <p:cNvPr id="34" name="Picture 8" descr="https://t3.ftcdn.net/jpg/00/72/42/68/240_F_72426819_EtTFapYgOs4dgjkASoPYRwUKg3TfVt1Z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9584" y="2560557"/>
            <a:ext cx="1701410" cy="378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271484" y="2922659"/>
            <a:ext cx="3136256" cy="1697388"/>
          </a:xfrm>
          <a:prstGeom prst="rect">
            <a:avLst/>
          </a:prstGeom>
          <a:noFill/>
        </p:spPr>
        <p:txBody>
          <a:bodyPr wrap="square" lIns="36576" tIns="36576" rIns="36576" bIns="36576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Assess Risk Culture: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13163" algn="r"/>
              </a:tabLst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My Organization’s Risk Tolerance</a:t>
            </a:r>
            <a:b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</a:b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Company Name:______________</a:t>
            </a:r>
            <a:b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  <a:sym typeface="Gill Sans Light"/>
              </a:rPr>
              <a:t>____________________________________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188" algn="l"/>
                <a:tab pos="3713163" algn="r"/>
              </a:tabLst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  <a:sym typeface="Gill Sans Ligh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71434" y="70315"/>
            <a:ext cx="70651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Placeholder</a:t>
            </a:r>
          </a:p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Member #1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07740" y="70315"/>
            <a:ext cx="70651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Placeholder</a:t>
            </a:r>
          </a:p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Member #2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49871" y="64047"/>
            <a:ext cx="70651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Placeholder</a:t>
            </a:r>
          </a:p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Member #4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18672" y="69309"/>
            <a:ext cx="70651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Placeholder</a:t>
            </a:r>
          </a:p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Member #5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81070" y="56426"/>
            <a:ext cx="70651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Placeholder</a:t>
            </a:r>
          </a:p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Member #3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12264" y="576072"/>
            <a:ext cx="1417320" cy="206210"/>
          </a:xfrm>
          <a:prstGeom prst="rect">
            <a:avLst/>
          </a:prstGeom>
          <a:noFill/>
          <a:ln>
            <a:noFill/>
          </a:ln>
        </p:spPr>
        <p:txBody>
          <a:bodyPr wrap="square" bIns="36576" rtlCol="0">
            <a:spAutoFit/>
          </a:bodyPr>
          <a:lstStyle/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Last Name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61888" y="576072"/>
            <a:ext cx="1417320" cy="206210"/>
          </a:xfrm>
          <a:prstGeom prst="rect">
            <a:avLst/>
          </a:prstGeom>
          <a:noFill/>
          <a:ln>
            <a:noFill/>
          </a:ln>
        </p:spPr>
        <p:txBody>
          <a:bodyPr wrap="square" bIns="36576" rtlCol="0">
            <a:spAutoFit/>
          </a:bodyPr>
          <a:lstStyle/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Last Name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92624" y="576072"/>
            <a:ext cx="1417320" cy="206210"/>
          </a:xfrm>
          <a:prstGeom prst="rect">
            <a:avLst/>
          </a:prstGeom>
          <a:noFill/>
          <a:ln>
            <a:noFill/>
          </a:ln>
        </p:spPr>
        <p:txBody>
          <a:bodyPr wrap="square" bIns="36576" rtlCol="0">
            <a:spAutoFit/>
          </a:bodyPr>
          <a:lstStyle/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Last Name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23360" y="576072"/>
            <a:ext cx="1417320" cy="206210"/>
          </a:xfrm>
          <a:prstGeom prst="rect">
            <a:avLst/>
          </a:prstGeom>
          <a:noFill/>
          <a:ln>
            <a:noFill/>
          </a:ln>
        </p:spPr>
        <p:txBody>
          <a:bodyPr wrap="square" bIns="36576" rtlCol="0">
            <a:spAutoFit/>
          </a:bodyPr>
          <a:lstStyle/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Last Name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54096" y="576072"/>
            <a:ext cx="1417320" cy="206210"/>
          </a:xfrm>
          <a:prstGeom prst="rect">
            <a:avLst/>
          </a:prstGeom>
          <a:noFill/>
          <a:ln>
            <a:noFill/>
          </a:ln>
        </p:spPr>
        <p:txBody>
          <a:bodyPr wrap="square" bIns="36576" rtlCol="0">
            <a:spAutoFit/>
          </a:bodyPr>
          <a:lstStyle/>
          <a:p>
            <a:pPr marL="0" marR="0" lvl="0" indent="0" algn="ctr" defTabSz="4556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Last Name</a:t>
            </a:r>
          </a:p>
        </p:txBody>
      </p:sp>
    </p:spTree>
    <p:extLst>
      <p:ext uri="{BB962C8B-B14F-4D97-AF65-F5344CB8AC3E}">
        <p14:creationId xmlns:p14="http://schemas.microsoft.com/office/powerpoint/2010/main" val="175053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49401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WUI">
      <a:dk1>
        <a:srgbClr val="535570"/>
      </a:dk1>
      <a:lt1>
        <a:srgbClr val="FFFFFF"/>
      </a:lt1>
      <a:dk2>
        <a:srgbClr val="000000"/>
      </a:dk2>
      <a:lt2>
        <a:srgbClr val="808080"/>
      </a:lt2>
      <a:accent1>
        <a:srgbClr val="015DAD"/>
      </a:accent1>
      <a:accent2>
        <a:srgbClr val="535570"/>
      </a:accent2>
      <a:accent3>
        <a:srgbClr val="00B050"/>
      </a:accent3>
      <a:accent4>
        <a:srgbClr val="80B7E0"/>
      </a:accent4>
      <a:accent5>
        <a:srgbClr val="959595"/>
      </a:accent5>
      <a:accent6>
        <a:srgbClr val="015DAD"/>
      </a:accent6>
      <a:hlink>
        <a:srgbClr val="013463"/>
      </a:hlink>
      <a:folHlink>
        <a:srgbClr val="013463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cd_template_new.pptx" id="{E6C30DBC-3D74-47E9-98C4-0B828BD650EA}" vid="{2AF41B8C-B317-4EF7-A8EB-7DE81A6211A2}"/>
    </a:ext>
  </a:extLst>
</a:theme>
</file>

<file path=ppt/theme/theme2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15DAD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lcd_lead_new</Template>
  <TotalTime>610</TotalTime>
  <Words>82</Words>
  <Application>Microsoft Office PowerPoint</Application>
  <PresentationFormat>Letter Paper (8.5x11 in)</PresentationFormat>
  <Paragraphs>37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Trebuchet MS</vt:lpstr>
      <vt:lpstr>Verdana</vt:lpstr>
      <vt:lpstr>Wingdings</vt:lpstr>
      <vt:lpstr>1_Office Theme</vt:lpstr>
      <vt:lpstr>PowerPoint Presentation</vt:lpstr>
      <vt:lpstr>PowerPoint Presentation</vt:lpstr>
    </vt:vector>
  </TitlesOfParts>
  <Company>WUI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New LEAD</dc:subject>
  <dc:creator>Debra Hollinrake</dc:creator>
  <dc:description>Blue Font:  1, 93, 173
Gray Font:  83, 85, 112
Green Font:  0, 176, 80
Blue Dot:  128, 183, 224
Gray Dot:  149, 149, 149</dc:description>
  <cp:lastModifiedBy>Mary Beth Colucci</cp:lastModifiedBy>
  <cp:revision>58</cp:revision>
  <dcterms:created xsi:type="dcterms:W3CDTF">2017-07-09T23:34:29Z</dcterms:created>
  <dcterms:modified xsi:type="dcterms:W3CDTF">2022-06-21T17:41:23Z</dcterms:modified>
  <cp:contentStatus>updated 1/20/21</cp:contentStatus>
</cp:coreProperties>
</file>