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5" r:id="rId4"/>
  </p:sldMasterIdLst>
  <p:sldIdLst>
    <p:sldId id="256" r:id="rId5"/>
    <p:sldId id="259" r:id="rId6"/>
    <p:sldId id="258" r:id="rId7"/>
    <p:sldId id="261" r:id="rId8"/>
    <p:sldId id="260" r:id="rId9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50FE99-D20B-4DE0-A349-D58040EC2093}" v="564" dt="2020-09-14T22:02:45.0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16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5883-56C7-4065-8B36-E5ED8CD74626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8CA3D-4601-48D9-BE43-B929B037E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086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5883-56C7-4065-8B36-E5ED8CD74626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8CA3D-4601-48D9-BE43-B929B037E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471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5883-56C7-4065-8B36-E5ED8CD74626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8CA3D-4601-48D9-BE43-B929B037E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946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5883-56C7-4065-8B36-E5ED8CD74626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8CA3D-4601-48D9-BE43-B929B037E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405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5883-56C7-4065-8B36-E5ED8CD74626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8CA3D-4601-48D9-BE43-B929B037E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037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5883-56C7-4065-8B36-E5ED8CD74626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8CA3D-4601-48D9-BE43-B929B037E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77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5883-56C7-4065-8B36-E5ED8CD74626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8CA3D-4601-48D9-BE43-B929B037EE2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28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5883-56C7-4065-8B36-E5ED8CD74626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8CA3D-4601-48D9-BE43-B929B037E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509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5883-56C7-4065-8B36-E5ED8CD74626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8CA3D-4601-48D9-BE43-B929B037E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943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5883-56C7-4065-8B36-E5ED8CD74626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8CA3D-4601-48D9-BE43-B929B037E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580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65965883-56C7-4065-8B36-E5ED8CD74626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8CA3D-4601-48D9-BE43-B929B037E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035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65965883-56C7-4065-8B36-E5ED8CD74626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7318CA3D-4601-48D9-BE43-B929B037E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718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c.com/ellen-petry-leanse/want-to-be-a-stronger-leader-use-this-map-to-improve-your-alliances-relationships.html" TargetMode="External"/><Relationship Id="rId2" Type="http://schemas.openxmlformats.org/officeDocument/2006/relationships/hyperlink" Target="https://www.inc.com/author/ellen-petry-leans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UZTyvbmW92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person, person, clothing, cutting&#10;&#10;Description automatically generated">
            <a:extLst>
              <a:ext uri="{FF2B5EF4-FFF2-40B4-BE49-F238E27FC236}">
                <a16:creationId xmlns:a16="http://schemas.microsoft.com/office/drawing/2014/main" id="{A035D942-6BE2-43ED-88C7-FFF8F88EFCB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17" b="22033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5FE942B-1FBA-454B-9DC0-350DD62049CF}"/>
              </a:ext>
            </a:extLst>
          </p:cNvPr>
          <p:cNvSpPr txBox="1"/>
          <p:nvPr/>
        </p:nvSpPr>
        <p:spPr>
          <a:xfrm>
            <a:off x="1600200" y="2386743"/>
            <a:ext cx="8991600" cy="1988309"/>
          </a:xfrm>
          <a:prstGeom prst="rect">
            <a:avLst/>
          </a:prstGeom>
          <a:solidFill>
            <a:srgbClr val="002060">
              <a:alpha val="80000"/>
            </a:srgbClr>
          </a:solidFill>
          <a:ln>
            <a:solidFill>
              <a:schemeClr val="tx1"/>
            </a:solidFill>
          </a:ln>
        </p:spPr>
        <p:txBody>
          <a:bodyPr vert="horz" lIns="274320" tIns="182880" rIns="274320" bIns="182880" rtlCol="0" anchor="ctr" anchorCtr="1">
            <a:normAutofit lnSpcReduction="10000"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700" cap="all" spc="200" dirty="0">
                <a:latin typeface="+mj-lt"/>
                <a:ea typeface="+mj-ea"/>
                <a:cs typeface="+mj-cs"/>
              </a:rPr>
              <a:t>The</a:t>
            </a: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700" b="1" cap="all" spc="200" dirty="0">
                <a:latin typeface="+mj-lt"/>
                <a:ea typeface="+mj-ea"/>
                <a:cs typeface="+mj-cs"/>
              </a:rPr>
              <a:t> POWER </a:t>
            </a: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700" cap="all" spc="200" dirty="0">
                <a:latin typeface="+mj-lt"/>
                <a:ea typeface="+mj-ea"/>
                <a:cs typeface="+mj-cs"/>
              </a:rPr>
              <a:t>of </a:t>
            </a: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cap="all" spc="200" dirty="0">
                <a:latin typeface="+mj-lt"/>
                <a:ea typeface="+mj-ea"/>
                <a:cs typeface="+mj-cs"/>
              </a:rPr>
              <a:t>Alliances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AC9D35-5131-4F16-A7FF-1BC4BE6A4F89}"/>
              </a:ext>
            </a:extLst>
          </p:cNvPr>
          <p:cNvSpPr txBox="1"/>
          <p:nvPr/>
        </p:nvSpPr>
        <p:spPr>
          <a:xfrm>
            <a:off x="3591951" y="5122166"/>
            <a:ext cx="50080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Segoe Script" panose="030B0504020000000003" pitchFamily="66" charset="0"/>
              </a:rPr>
              <a:t>Table Talk #1</a:t>
            </a:r>
          </a:p>
          <a:p>
            <a:pPr algn="ctr"/>
            <a:r>
              <a:rPr lang="en-US" dirty="0">
                <a:solidFill>
                  <a:srgbClr val="002060"/>
                </a:solidFill>
                <a:latin typeface="Segoe Script" panose="030B0504020000000003" pitchFamily="66" charset="0"/>
              </a:rPr>
              <a:t>Sponsored by Peer Group 3</a:t>
            </a:r>
          </a:p>
        </p:txBody>
      </p:sp>
    </p:spTree>
    <p:extLst>
      <p:ext uri="{BB962C8B-B14F-4D97-AF65-F5344CB8AC3E}">
        <p14:creationId xmlns:p14="http://schemas.microsoft.com/office/powerpoint/2010/main" val="30582318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person, person, clothing, cutting&#10;&#10;Description automatically generated">
            <a:extLst>
              <a:ext uri="{FF2B5EF4-FFF2-40B4-BE49-F238E27FC236}">
                <a16:creationId xmlns:a16="http://schemas.microsoft.com/office/drawing/2014/main" id="{A035D942-6BE2-43ED-88C7-FFF8F88EFCB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17" b="22033"/>
          <a:stretch/>
        </p:blipFill>
        <p:spPr>
          <a:xfrm>
            <a:off x="20" y="0"/>
            <a:ext cx="12191980" cy="685799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5FE942B-1FBA-454B-9DC0-350DD62049CF}"/>
              </a:ext>
            </a:extLst>
          </p:cNvPr>
          <p:cNvSpPr txBox="1"/>
          <p:nvPr/>
        </p:nvSpPr>
        <p:spPr>
          <a:xfrm>
            <a:off x="1600200" y="618979"/>
            <a:ext cx="8991600" cy="1209822"/>
          </a:xfrm>
          <a:prstGeom prst="rect">
            <a:avLst/>
          </a:prstGeom>
        </p:spPr>
        <p:txBody>
          <a:bodyPr vert="horz" lIns="274320" tIns="182880" rIns="274320" bIns="182880" rtlCol="0" anchor="ctr" anchorCtr="1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cap="all" spc="2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THE</a:t>
            </a:r>
            <a:r>
              <a:rPr lang="en-US" sz="4400" b="1" cap="all" spc="2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POWER</a:t>
            </a:r>
            <a:r>
              <a:rPr lang="en-US" sz="4000" b="1" cap="all" spc="2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of </a:t>
            </a:r>
            <a:r>
              <a:rPr lang="en-US" sz="4400" b="1" cap="all" spc="2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Alliances</a:t>
            </a:r>
            <a:endParaRPr lang="en-US" sz="4000" b="1" cap="all" spc="20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8371EEF-651A-4549-8429-C2215E5ADEB1}"/>
              </a:ext>
            </a:extLst>
          </p:cNvPr>
          <p:cNvSpPr txBox="1"/>
          <p:nvPr/>
        </p:nvSpPr>
        <p:spPr>
          <a:xfrm>
            <a:off x="3413052" y="2052085"/>
            <a:ext cx="575221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002060"/>
                </a:solidFill>
              </a:rPr>
              <a:t>Relationships that help you </a:t>
            </a:r>
            <a:r>
              <a:rPr lang="en-US" b="1" dirty="0">
                <a:solidFill>
                  <a:srgbClr val="002060"/>
                </a:solidFill>
              </a:rPr>
              <a:t>build momentum </a:t>
            </a:r>
            <a:r>
              <a:rPr lang="en-US" dirty="0">
                <a:solidFill>
                  <a:srgbClr val="002060"/>
                </a:solidFill>
              </a:rPr>
              <a:t>and move you closer to your professional (or personal) goals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>
                <a:solidFill>
                  <a:srgbClr val="002060"/>
                </a:solidFill>
              </a:rPr>
              <a:t>Influence your outlook </a:t>
            </a:r>
            <a:r>
              <a:rPr lang="en-US" dirty="0">
                <a:solidFill>
                  <a:srgbClr val="002060"/>
                </a:solidFill>
              </a:rPr>
              <a:t>and attribute to what is happening around you (can be positive and negative)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002060"/>
                </a:solidFill>
              </a:rPr>
              <a:t>They can be </a:t>
            </a:r>
            <a:r>
              <a:rPr lang="en-US" b="1" dirty="0">
                <a:solidFill>
                  <a:srgbClr val="002060"/>
                </a:solidFill>
              </a:rPr>
              <a:t>mentors, role models and catalysts</a:t>
            </a:r>
            <a:r>
              <a:rPr lang="en-US" dirty="0">
                <a:solidFill>
                  <a:srgbClr val="002060"/>
                </a:solidFill>
              </a:rPr>
              <a:t> as well as </a:t>
            </a:r>
            <a:r>
              <a:rPr lang="en-US" b="1" dirty="0">
                <a:solidFill>
                  <a:srgbClr val="002060"/>
                </a:solidFill>
              </a:rPr>
              <a:t>critics and challengers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b="1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002060"/>
                </a:solidFill>
              </a:rPr>
              <a:t>Operate as </a:t>
            </a:r>
            <a:r>
              <a:rPr lang="en-US" b="1" dirty="0">
                <a:solidFill>
                  <a:srgbClr val="002060"/>
                </a:solidFill>
              </a:rPr>
              <a:t>equals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>
                <a:solidFill>
                  <a:srgbClr val="002060"/>
                </a:solidFill>
              </a:rPr>
              <a:t>Trusted </a:t>
            </a:r>
            <a:r>
              <a:rPr lang="en-US" dirty="0">
                <a:solidFill>
                  <a:srgbClr val="002060"/>
                </a:solidFill>
              </a:rPr>
              <a:t>partners</a:t>
            </a:r>
          </a:p>
        </p:txBody>
      </p:sp>
    </p:spTree>
    <p:extLst>
      <p:ext uri="{BB962C8B-B14F-4D97-AF65-F5344CB8AC3E}">
        <p14:creationId xmlns:p14="http://schemas.microsoft.com/office/powerpoint/2010/main" val="863599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128C4DDC-53B4-4B6D-9453-2137B1F3128A}"/>
              </a:ext>
            </a:extLst>
          </p:cNvPr>
          <p:cNvSpPr/>
          <p:nvPr/>
        </p:nvSpPr>
        <p:spPr>
          <a:xfrm>
            <a:off x="7210053" y="2257543"/>
            <a:ext cx="2498652" cy="2211572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93C061-0F00-4C97-B6AF-31855E67CF65}"/>
              </a:ext>
            </a:extLst>
          </p:cNvPr>
          <p:cNvSpPr txBox="1"/>
          <p:nvPr/>
        </p:nvSpPr>
        <p:spPr>
          <a:xfrm>
            <a:off x="7614091" y="2934964"/>
            <a:ext cx="1690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Nicole K.</a:t>
            </a:r>
          </a:p>
          <a:p>
            <a:pPr algn="ctr"/>
            <a:r>
              <a:rPr lang="en-US" b="1" dirty="0">
                <a:solidFill>
                  <a:srgbClr val="002060"/>
                </a:solidFill>
              </a:rPr>
              <a:t>9/22/2020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979537B-66C2-49A8-952E-42F1E4B7043C}"/>
              </a:ext>
            </a:extLst>
          </p:cNvPr>
          <p:cNvSpPr/>
          <p:nvPr/>
        </p:nvSpPr>
        <p:spPr>
          <a:xfrm>
            <a:off x="5923514" y="1279347"/>
            <a:ext cx="5071730" cy="4412511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E014CDF-83FE-4FD8-8DEF-8B6A48FC7FA1}"/>
              </a:ext>
            </a:extLst>
          </p:cNvPr>
          <p:cNvSpPr/>
          <p:nvPr/>
        </p:nvSpPr>
        <p:spPr>
          <a:xfrm>
            <a:off x="4865575" y="386212"/>
            <a:ext cx="7187609" cy="6390167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18F1D92-7E7E-4F1D-8F2D-981F506FCE38}"/>
              </a:ext>
            </a:extLst>
          </p:cNvPr>
          <p:cNvSpPr txBox="1"/>
          <p:nvPr/>
        </p:nvSpPr>
        <p:spPr>
          <a:xfrm>
            <a:off x="80763" y="643161"/>
            <a:ext cx="4602653" cy="5940088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Next, reflect on </a:t>
            </a:r>
            <a:r>
              <a:rPr lang="en-US" sz="2000" b="1" dirty="0">
                <a:solidFill>
                  <a:schemeClr val="bg1"/>
                </a:solidFill>
              </a:rPr>
              <a:t>key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b="1" dirty="0">
                <a:solidFill>
                  <a:schemeClr val="bg1"/>
                </a:solidFill>
              </a:rPr>
              <a:t>relationships</a:t>
            </a:r>
            <a:r>
              <a:rPr lang="en-US" sz="2000" dirty="0">
                <a:solidFill>
                  <a:schemeClr val="bg1"/>
                </a:solidFill>
              </a:rPr>
              <a:t> that </a:t>
            </a:r>
            <a:r>
              <a:rPr lang="en-US" sz="2000" u="sng" dirty="0">
                <a:solidFill>
                  <a:schemeClr val="bg1"/>
                </a:solidFill>
              </a:rPr>
              <a:t>influence</a:t>
            </a:r>
            <a:r>
              <a:rPr lang="en-US" sz="2000" dirty="0">
                <a:solidFill>
                  <a:schemeClr val="bg1"/>
                </a:solidFill>
              </a:rPr>
              <a:t> you: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people you interact with often,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who create significant impact on your life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on whom you rely for stability, support, and collaboration.</a:t>
            </a:r>
          </a:p>
          <a:p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Start to write the names of these people: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the </a:t>
            </a:r>
            <a:r>
              <a:rPr lang="en-US" sz="2000" b="1" dirty="0">
                <a:solidFill>
                  <a:schemeClr val="bg1"/>
                </a:solidFill>
              </a:rPr>
              <a:t>most influential </a:t>
            </a:r>
            <a:r>
              <a:rPr lang="en-US" sz="2000" dirty="0">
                <a:solidFill>
                  <a:schemeClr val="bg1"/>
                </a:solidFill>
              </a:rPr>
              <a:t>ones near the center, close to your name,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and then somewhat </a:t>
            </a:r>
            <a:r>
              <a:rPr lang="en-US" sz="2000" b="1" dirty="0">
                <a:solidFill>
                  <a:schemeClr val="bg1"/>
                </a:solidFill>
              </a:rPr>
              <a:t>less impactful </a:t>
            </a:r>
            <a:r>
              <a:rPr lang="en-US" sz="2000" dirty="0">
                <a:solidFill>
                  <a:schemeClr val="bg1"/>
                </a:solidFill>
              </a:rPr>
              <a:t>ones farther from the center.</a:t>
            </a:r>
          </a:p>
          <a:p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Complete your map with 8-10 people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You may have both positive and negative influences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Loved ones are important as are key personal relationships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3D0DDF-C239-4B19-8E2E-57483E7BB92A}"/>
              </a:ext>
            </a:extLst>
          </p:cNvPr>
          <p:cNvSpPr txBox="1"/>
          <p:nvPr/>
        </p:nvSpPr>
        <p:spPr>
          <a:xfrm>
            <a:off x="7473420" y="3904773"/>
            <a:ext cx="19719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2060"/>
                </a:solidFill>
              </a:rPr>
              <a:t>Most Influential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97FED4-9BE7-4426-96C2-EF906EA6ED5A}"/>
              </a:ext>
            </a:extLst>
          </p:cNvPr>
          <p:cNvSpPr txBox="1"/>
          <p:nvPr/>
        </p:nvSpPr>
        <p:spPr>
          <a:xfrm>
            <a:off x="7570673" y="6193068"/>
            <a:ext cx="17774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2060"/>
                </a:solidFill>
              </a:rPr>
              <a:t>Less impactful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3FBD95A-0FE7-4286-9605-16365E07E1C5}"/>
              </a:ext>
            </a:extLst>
          </p:cNvPr>
          <p:cNvSpPr txBox="1"/>
          <p:nvPr/>
        </p:nvSpPr>
        <p:spPr>
          <a:xfrm>
            <a:off x="80763" y="0"/>
            <a:ext cx="48466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cap="all" spc="2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Draw Your Map</a:t>
            </a:r>
          </a:p>
        </p:txBody>
      </p:sp>
      <p:sp>
        <p:nvSpPr>
          <p:cNvPr id="10" name="Arrow: Up-Down 9">
            <a:extLst>
              <a:ext uri="{FF2B5EF4-FFF2-40B4-BE49-F238E27FC236}">
                <a16:creationId xmlns:a16="http://schemas.microsoft.com/office/drawing/2014/main" id="{7530000A-7A9D-4482-872B-817B9E56F1F8}"/>
              </a:ext>
            </a:extLst>
          </p:cNvPr>
          <p:cNvSpPr/>
          <p:nvPr/>
        </p:nvSpPr>
        <p:spPr>
          <a:xfrm>
            <a:off x="8418942" y="4258716"/>
            <a:ext cx="117237" cy="1883525"/>
          </a:xfrm>
          <a:prstGeom prst="upDown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DFC097C-4543-4266-B6FF-CA92D3AB322D}"/>
              </a:ext>
            </a:extLst>
          </p:cNvPr>
          <p:cNvSpPr txBox="1"/>
          <p:nvPr/>
        </p:nvSpPr>
        <p:spPr>
          <a:xfrm>
            <a:off x="8468751" y="2546252"/>
            <a:ext cx="478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43F4D44-05E3-4178-B443-ACA28744DCC2}"/>
              </a:ext>
            </a:extLst>
          </p:cNvPr>
          <p:cNvSpPr txBox="1"/>
          <p:nvPr/>
        </p:nvSpPr>
        <p:spPr>
          <a:xfrm>
            <a:off x="6867126" y="4826709"/>
            <a:ext cx="478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192DC5D-F3FE-4244-BC4E-5E698C4DB08C}"/>
              </a:ext>
            </a:extLst>
          </p:cNvPr>
          <p:cNvSpPr txBox="1"/>
          <p:nvPr/>
        </p:nvSpPr>
        <p:spPr>
          <a:xfrm>
            <a:off x="7343349" y="3456060"/>
            <a:ext cx="478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7756F94-EDE9-46D1-AA62-F54AFBC38428}"/>
              </a:ext>
            </a:extLst>
          </p:cNvPr>
          <p:cNvSpPr txBox="1"/>
          <p:nvPr/>
        </p:nvSpPr>
        <p:spPr>
          <a:xfrm>
            <a:off x="9306604" y="2484581"/>
            <a:ext cx="478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50465B5-30F2-48E9-AD45-15A487A07428}"/>
              </a:ext>
            </a:extLst>
          </p:cNvPr>
          <p:cNvSpPr txBox="1"/>
          <p:nvPr/>
        </p:nvSpPr>
        <p:spPr>
          <a:xfrm>
            <a:off x="11285063" y="4839966"/>
            <a:ext cx="478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CC21C4A-18AA-41B7-9281-91CCF691B317}"/>
              </a:ext>
            </a:extLst>
          </p:cNvPr>
          <p:cNvSpPr txBox="1"/>
          <p:nvPr/>
        </p:nvSpPr>
        <p:spPr>
          <a:xfrm>
            <a:off x="6970902" y="1753446"/>
            <a:ext cx="478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895EC92-8776-454C-AAF1-03C3125FB8B7}"/>
              </a:ext>
            </a:extLst>
          </p:cNvPr>
          <p:cNvSpPr txBox="1"/>
          <p:nvPr/>
        </p:nvSpPr>
        <p:spPr>
          <a:xfrm>
            <a:off x="9811507" y="3489401"/>
            <a:ext cx="478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3D2922A-3482-4B80-A8DD-9F2E1EA4E7B9}"/>
              </a:ext>
            </a:extLst>
          </p:cNvPr>
          <p:cNvSpPr txBox="1"/>
          <p:nvPr/>
        </p:nvSpPr>
        <p:spPr>
          <a:xfrm>
            <a:off x="10197850" y="1392701"/>
            <a:ext cx="396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BE0C3FD-ECCE-4ACE-8727-2F6786BBF2D8}"/>
              </a:ext>
            </a:extLst>
          </p:cNvPr>
          <p:cNvSpPr txBox="1"/>
          <p:nvPr/>
        </p:nvSpPr>
        <p:spPr>
          <a:xfrm>
            <a:off x="9705481" y="5374665"/>
            <a:ext cx="478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229992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 animBg="1"/>
      <p:bldP spid="2" grpId="0" uiExpand="1" build="allAtOnce" animBg="1"/>
      <p:bldP spid="3" grpId="0"/>
      <p:bldP spid="8" grpId="0"/>
      <p:bldP spid="10" grpId="0" animBg="1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person, person, clothing, cutting&#10;&#10;Description automatically generated">
            <a:extLst>
              <a:ext uri="{FF2B5EF4-FFF2-40B4-BE49-F238E27FC236}">
                <a16:creationId xmlns:a16="http://schemas.microsoft.com/office/drawing/2014/main" id="{A035D942-6BE2-43ED-88C7-FFF8F88EFCB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17" b="22033"/>
          <a:stretch/>
        </p:blipFill>
        <p:spPr>
          <a:xfrm>
            <a:off x="20" y="0"/>
            <a:ext cx="12191980" cy="685799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5FE942B-1FBA-454B-9DC0-350DD62049CF}"/>
              </a:ext>
            </a:extLst>
          </p:cNvPr>
          <p:cNvSpPr txBox="1"/>
          <p:nvPr/>
        </p:nvSpPr>
        <p:spPr>
          <a:xfrm>
            <a:off x="1600200" y="618979"/>
            <a:ext cx="8991600" cy="1209822"/>
          </a:xfrm>
          <a:prstGeom prst="rect">
            <a:avLst/>
          </a:prstGeom>
        </p:spPr>
        <p:txBody>
          <a:bodyPr vert="horz" lIns="274320" tIns="182880" rIns="274320" bIns="182880" rtlCol="0" anchor="ctr" anchorCtr="1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cap="all" spc="2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Exercise Reflection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8371EEF-651A-4549-8429-C2215E5ADEB1}"/>
              </a:ext>
            </a:extLst>
          </p:cNvPr>
          <p:cNvSpPr txBox="1"/>
          <p:nvPr/>
        </p:nvSpPr>
        <p:spPr>
          <a:xfrm>
            <a:off x="3508745" y="1828801"/>
            <a:ext cx="5528929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>
                <a:solidFill>
                  <a:srgbClr val="002060"/>
                </a:solidFill>
              </a:rPr>
              <a:t>Draw your map with intention </a:t>
            </a:r>
            <a:r>
              <a:rPr lang="en-US" dirty="0">
                <a:solidFill>
                  <a:srgbClr val="002060"/>
                </a:solidFill>
              </a:rPr>
              <a:t>– what do you want to gain from each alliance? Reflect on </a:t>
            </a:r>
            <a:r>
              <a:rPr lang="en-US">
                <a:solidFill>
                  <a:srgbClr val="002060"/>
                </a:solidFill>
              </a:rPr>
              <a:t>key relationships</a:t>
            </a:r>
            <a:endParaRPr lang="en-US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>
                <a:solidFill>
                  <a:srgbClr val="002060"/>
                </a:solidFill>
              </a:rPr>
              <a:t>Identify patterns </a:t>
            </a:r>
            <a:r>
              <a:rPr lang="en-US" dirty="0">
                <a:solidFill>
                  <a:srgbClr val="002060"/>
                </a:solidFill>
              </a:rPr>
              <a:t>– who are mentors, inspirational models, dependents, critics</a:t>
            </a:r>
            <a:endParaRPr lang="en-US" b="1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b="1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>
                <a:solidFill>
                  <a:srgbClr val="002060"/>
                </a:solidFill>
              </a:rPr>
              <a:t>Design your IDEAL map</a:t>
            </a:r>
            <a:r>
              <a:rPr lang="en-US" dirty="0">
                <a:solidFill>
                  <a:srgbClr val="002060"/>
                </a:solidFill>
              </a:rPr>
              <a:t> – it may be different than your current one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b="1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>
                <a:solidFill>
                  <a:srgbClr val="002060"/>
                </a:solidFill>
              </a:rPr>
              <a:t>Refine</a:t>
            </a:r>
            <a:r>
              <a:rPr lang="en-US" dirty="0">
                <a:solidFill>
                  <a:srgbClr val="002060"/>
                </a:solidFill>
              </a:rPr>
              <a:t> – what / who are you missing? How do you build this into your model?</a:t>
            </a:r>
            <a:endParaRPr lang="en-US" b="1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b="1" dirty="0">
                <a:solidFill>
                  <a:srgbClr val="00B050"/>
                </a:solidFill>
              </a:rPr>
              <a:t>Convert to action!!</a:t>
            </a:r>
            <a:endParaRPr lang="en-US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559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2DB04-AE9E-4F62-BE43-28B026DA7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Exercise by </a:t>
            </a:r>
            <a:r>
              <a:rPr lang="en-US" b="1" dirty="0">
                <a:solidFill>
                  <a:srgbClr val="002060"/>
                </a:solidFill>
                <a:hlinkClick r:id="rId2" tooltip="Read more Inc. articles by Ellen Petry Leans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Ellen Petry Leanse</a:t>
            </a:r>
            <a:r>
              <a:rPr lang="en-US" b="1" dirty="0">
                <a:solidFill>
                  <a:srgbClr val="002060"/>
                </a:solidFill>
              </a:rPr>
              <a:t>,  Apple and Google alumna, Stanford instructor, author, and leadership expert. </a:t>
            </a:r>
            <a:endParaRPr lang="en-US" b="1" dirty="0">
              <a:solidFill>
                <a:srgbClr val="002060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lvl="1"/>
            <a:r>
              <a:rPr lang="en-US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https://www.inc.com/ellen-petry-leanse/want-to-be-a-stronger-leader-use-this-map-to-improve-your-alliances-relationships.html</a:t>
            </a:r>
            <a:endParaRPr lang="en-US" dirty="0">
              <a:solidFill>
                <a:srgbClr val="002060"/>
              </a:solidFill>
            </a:endParaRPr>
          </a:p>
          <a:p>
            <a:endParaRPr lang="en-US" b="1" dirty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Ted Talk – Leadership Explained in 5 Minutes by Simon Sinek </a:t>
            </a:r>
          </a:p>
          <a:p>
            <a:pPr lvl="1"/>
            <a:r>
              <a:rPr lang="en-US" dirty="0">
                <a:solidFill>
                  <a:srgbClr val="00206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https://www.youtube.com/watch?v=UZTyvbmW92M</a:t>
            </a:r>
            <a:endParaRPr lang="en-US" dirty="0">
              <a:solidFill>
                <a:srgbClr val="002060"/>
              </a:solidFill>
            </a:endParaRP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C12114-E818-4877-A8E1-0B08338E35D7}"/>
              </a:ext>
            </a:extLst>
          </p:cNvPr>
          <p:cNvSpPr txBox="1"/>
          <p:nvPr/>
        </p:nvSpPr>
        <p:spPr>
          <a:xfrm>
            <a:off x="1600200" y="394581"/>
            <a:ext cx="8991600" cy="1446783"/>
          </a:xfrm>
          <a:prstGeom prst="rect">
            <a:avLst/>
          </a:prstGeom>
          <a:solidFill>
            <a:srgbClr val="002060">
              <a:alpha val="80000"/>
            </a:srgbClr>
          </a:solidFill>
          <a:ln>
            <a:solidFill>
              <a:schemeClr val="tx1"/>
            </a:solidFill>
          </a:ln>
        </p:spPr>
        <p:txBody>
          <a:bodyPr vert="horz" lIns="274320" tIns="182880" rIns="274320" bIns="182880" rtlCol="0" anchor="ctr" anchorCtr="1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700" cap="all" spc="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The</a:t>
            </a:r>
            <a:r>
              <a:rPr lang="en-US" sz="2700" b="1" cap="all" spc="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POWER </a:t>
            </a:r>
            <a:r>
              <a:rPr lang="en-US" sz="2700" cap="all" spc="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of </a:t>
            </a:r>
            <a:r>
              <a:rPr lang="en-US" sz="2800" b="1" cap="all" spc="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Alliances</a:t>
            </a: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cap="all" spc="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REFERENCES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C3D2AA-7153-4790-95DE-E32BC3639CA2}"/>
              </a:ext>
            </a:extLst>
          </p:cNvPr>
          <p:cNvSpPr txBox="1"/>
          <p:nvPr/>
        </p:nvSpPr>
        <p:spPr>
          <a:xfrm>
            <a:off x="1440712" y="6094087"/>
            <a:ext cx="95533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2060"/>
                </a:solidFill>
                <a:latin typeface="Castellar" panose="020A0402060406010301" pitchFamily="18" charset="0"/>
              </a:rPr>
              <a:t>You must build relationships (alliances) before you need them</a:t>
            </a:r>
          </a:p>
        </p:txBody>
      </p:sp>
    </p:spTree>
    <p:extLst>
      <p:ext uri="{BB962C8B-B14F-4D97-AF65-F5344CB8AC3E}">
        <p14:creationId xmlns:p14="http://schemas.microsoft.com/office/powerpoint/2010/main" val="3763669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NDO_REDO_REVISION" val="0"/>
</p:tagLst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70B4525194AC4C9BDBE29CF7210222" ma:contentTypeVersion="12" ma:contentTypeDescription="Create a new document." ma:contentTypeScope="" ma:versionID="0d4bf9a68915ac5e94389ea18b8a3478">
  <xsd:schema xmlns:xsd="http://www.w3.org/2001/XMLSchema" xmlns:xs="http://www.w3.org/2001/XMLSchema" xmlns:p="http://schemas.microsoft.com/office/2006/metadata/properties" xmlns:ns3="2bdd23bc-0290-4786-b054-a1994f40ab66" xmlns:ns4="8dfd5cd9-ab2c-4a9b-9ea4-d3958547de8b" targetNamespace="http://schemas.microsoft.com/office/2006/metadata/properties" ma:root="true" ma:fieldsID="0c2b8731e4fd162ace943149d4b8bea7" ns3:_="" ns4:_="">
    <xsd:import namespace="2bdd23bc-0290-4786-b054-a1994f40ab66"/>
    <xsd:import namespace="8dfd5cd9-ab2c-4a9b-9ea4-d3958547de8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dd23bc-0290-4786-b054-a1994f40ab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fd5cd9-ab2c-4a9b-9ea4-d3958547de8b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18D5EFD-4DD8-4F8B-9795-144DBA6B34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dd23bc-0290-4786-b054-a1994f40ab66"/>
    <ds:schemaRef ds:uri="8dfd5cd9-ab2c-4a9b-9ea4-d3958547de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71197BE-4D14-4274-B7AA-5ACA625AAAA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71135FB-1586-4E6F-8DCF-BA2785A04766}">
  <ds:schemaRefs>
    <ds:schemaRef ds:uri="http://purl.org/dc/elements/1.1/"/>
    <ds:schemaRef ds:uri="http://schemas.microsoft.com/office/2006/metadata/properties"/>
    <ds:schemaRef ds:uri="8dfd5cd9-ab2c-4a9b-9ea4-d3958547de8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2bdd23bc-0290-4786-b054-a1994f40ab66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328</Words>
  <Application>Microsoft Office PowerPoint</Application>
  <PresentationFormat>Widescreen</PresentationFormat>
  <Paragraphs>60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Castellar</vt:lpstr>
      <vt:lpstr>Gill Sans MT</vt:lpstr>
      <vt:lpstr>Segoe Script</vt:lpstr>
      <vt:lpstr>Wingdings</vt:lpstr>
      <vt:lpstr>Parcel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Sally Kallis</dc:creator>
  <cp:lastModifiedBy>Nicole Kebea</cp:lastModifiedBy>
  <cp:revision>13</cp:revision>
  <dcterms:created xsi:type="dcterms:W3CDTF">2020-09-14T12:28:09Z</dcterms:created>
  <dcterms:modified xsi:type="dcterms:W3CDTF">2020-09-15T16:26:07Z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c76c141-ac86-40e5-abf2-c6f60e474cee_Enabled">
    <vt:lpwstr>True</vt:lpwstr>
  </property>
  <property fmtid="{D5CDD505-2E9C-101B-9397-08002B2CF9AE}" pid="3" name="MSIP_Label_2c76c141-ac86-40e5-abf2-c6f60e474cee_SiteId">
    <vt:lpwstr>fcb2b37b-5da0-466b-9b83-0014b67a7c78</vt:lpwstr>
  </property>
  <property fmtid="{D5CDD505-2E9C-101B-9397-08002B2CF9AE}" pid="4" name="MSIP_Label_2c76c141-ac86-40e5-abf2-c6f60e474cee_Owner">
    <vt:lpwstr>sally.kallis@bayer.com</vt:lpwstr>
  </property>
  <property fmtid="{D5CDD505-2E9C-101B-9397-08002B2CF9AE}" pid="5" name="MSIP_Label_2c76c141-ac86-40e5-abf2-c6f60e474cee_SetDate">
    <vt:lpwstr>2020-09-14T12:39:54.3347882Z</vt:lpwstr>
  </property>
  <property fmtid="{D5CDD505-2E9C-101B-9397-08002B2CF9AE}" pid="6" name="MSIP_Label_2c76c141-ac86-40e5-abf2-c6f60e474cee_Name">
    <vt:lpwstr>RESTRICTED</vt:lpwstr>
  </property>
  <property fmtid="{D5CDD505-2E9C-101B-9397-08002B2CF9AE}" pid="7" name="MSIP_Label_2c76c141-ac86-40e5-abf2-c6f60e474cee_Application">
    <vt:lpwstr>Microsoft Azure Information Protection</vt:lpwstr>
  </property>
  <property fmtid="{D5CDD505-2E9C-101B-9397-08002B2CF9AE}" pid="8" name="MSIP_Label_2c76c141-ac86-40e5-abf2-c6f60e474cee_Extended_MSFT_Method">
    <vt:lpwstr>Automatic</vt:lpwstr>
  </property>
  <property fmtid="{D5CDD505-2E9C-101B-9397-08002B2CF9AE}" pid="9" name="Sensitivity">
    <vt:lpwstr>RESTRICTED</vt:lpwstr>
  </property>
  <property fmtid="{D5CDD505-2E9C-101B-9397-08002B2CF9AE}" pid="10" name="ContentTypeId">
    <vt:lpwstr>0x0101001C70B4525194AC4C9BDBE29CF7210222</vt:lpwstr>
  </property>
</Properties>
</file>